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3"/>
  </p:notesMasterIdLst>
  <p:sldIdLst>
    <p:sldId id="256" r:id="rId3"/>
    <p:sldId id="273" r:id="rId4"/>
    <p:sldId id="274" r:id="rId5"/>
    <p:sldId id="288" r:id="rId6"/>
    <p:sldId id="283" r:id="rId7"/>
    <p:sldId id="289" r:id="rId8"/>
    <p:sldId id="287" r:id="rId9"/>
    <p:sldId id="285" r:id="rId10"/>
    <p:sldId id="284" r:id="rId11"/>
    <p:sldId id="272" r:id="rId12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14"/>
    </p:embeddedFont>
    <p:embeddedFont>
      <p:font typeface="Bahnschrift Light SemiCondensed" panose="020B0502040204020203" pitchFamily="34" charset="0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A4A3A4"/>
          </p15:clr>
        </p15:guide>
        <p15:guide id="2" pos="305">
          <p15:clr>
            <a:srgbClr val="A4A3A4"/>
          </p15:clr>
        </p15:guide>
        <p15:guide id="3" pos="5455">
          <p15:clr>
            <a:srgbClr val="9AA0A6"/>
          </p15:clr>
        </p15:guide>
        <p15:guide id="4" pos="2880">
          <p15:clr>
            <a:srgbClr val="9AA0A6"/>
          </p15:clr>
        </p15:guide>
        <p15:guide id="5" pos="2976">
          <p15:clr>
            <a:srgbClr val="9AA0A6"/>
          </p15:clr>
        </p15:guide>
        <p15:guide id="6" pos="3070">
          <p15:clr>
            <a:srgbClr val="9AA0A6"/>
          </p15:clr>
        </p15:guide>
        <p15:guide id="7" orient="horz" pos="30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5"/>
  </p:normalViewPr>
  <p:slideViewPr>
    <p:cSldViewPr snapToGrid="0">
      <p:cViewPr>
        <p:scale>
          <a:sx n="142" d="100"/>
          <a:sy n="142" d="100"/>
        </p:scale>
        <p:origin x="714" y="114"/>
      </p:cViewPr>
      <p:guideLst>
        <p:guide orient="horz" pos="576"/>
        <p:guide pos="305"/>
        <p:guide pos="5455"/>
        <p:guide pos="2880"/>
        <p:guide pos="2976"/>
        <p:guide pos="3070"/>
        <p:guide orient="horz"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c68b7fbf5f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1c68b7fbf5f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68b7fbf5f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c68b7fbf5f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32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242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35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21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080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801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899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80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kaggle.com/datasets/ilhamfp31/indonesian-abusive-and-hate-speech-twitter-text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evou.co/kosakata/data-cleaning" TargetMode="External"/><Relationship Id="rId5" Type="http://schemas.openxmlformats.org/officeDocument/2006/relationships/hyperlink" Target="https://www.slideshare.net/ArdianDwiPraba/8-modul-8dtsfitur-dan-cleaning-dataunivgunadarma-250124006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1A79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 txBox="1"/>
          <p:nvPr/>
        </p:nvSpPr>
        <p:spPr>
          <a:xfrm>
            <a:off x="5332200" y="3716100"/>
            <a:ext cx="3000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40"/>
          <p:cNvSpPr txBox="1"/>
          <p:nvPr/>
        </p:nvSpPr>
        <p:spPr>
          <a:xfrm>
            <a:off x="387803" y="349723"/>
            <a:ext cx="8368393" cy="207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  <a:buSzPts val="2400"/>
            </a:pPr>
            <a:r>
              <a:rPr lang="en-US" sz="31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Analisis Descriptive </a:t>
            </a:r>
            <a:r>
              <a:rPr lang="en-US" sz="31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31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1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Memahami</a:t>
            </a:r>
            <a:r>
              <a:rPr lang="en-US" sz="31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1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</a:t>
            </a:r>
            <a:r>
              <a:rPr lang="en-US" sz="31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pada Data Social Media</a:t>
            </a:r>
          </a:p>
        </p:txBody>
      </p:sp>
      <p:sp>
        <p:nvSpPr>
          <p:cNvPr id="2" name="Google Shape;153;p40">
            <a:extLst>
              <a:ext uri="{FF2B5EF4-FFF2-40B4-BE49-F238E27FC236}">
                <a16:creationId xmlns:a16="http://schemas.microsoft.com/office/drawing/2014/main" id="{9CDA59A5-7373-8F78-D908-BEFEDBAB0FE5}"/>
              </a:ext>
            </a:extLst>
          </p:cNvPr>
          <p:cNvSpPr txBox="1"/>
          <p:nvPr/>
        </p:nvSpPr>
        <p:spPr>
          <a:xfrm>
            <a:off x="1485713" y="2625446"/>
            <a:ext cx="6417000" cy="1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Eko 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Hardani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Wibowo</a:t>
            </a:r>
            <a:endParaRPr sz="24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(Binar Academy_DSC 18)</a:t>
            </a:r>
            <a:endParaRPr sz="18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1A79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 txBox="1"/>
          <p:nvPr/>
        </p:nvSpPr>
        <p:spPr>
          <a:xfrm>
            <a:off x="2497200" y="1183500"/>
            <a:ext cx="4149600" cy="27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Terima</a:t>
            </a:r>
            <a:r>
              <a:rPr lang="en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2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kasih</a:t>
            </a:r>
            <a:endParaRPr sz="3200" b="0" i="0" u="none" strike="noStrike" cap="none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40" name="Google Shape;34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56"/>
          <p:cNvCxnSpPr/>
          <p:nvPr/>
        </p:nvCxnSpPr>
        <p:spPr>
          <a:xfrm flipH="1">
            <a:off x="1576625" y="427100"/>
            <a:ext cx="5947800" cy="23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3" name="Google Shape;343;p56"/>
          <p:cNvSpPr txBox="1"/>
          <p:nvPr/>
        </p:nvSpPr>
        <p:spPr>
          <a:xfrm>
            <a:off x="453375" y="152450"/>
            <a:ext cx="406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Penutup</a:t>
            </a:r>
            <a:endParaRPr sz="140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PENDAHULUAN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24BB4-D79A-0992-5ABB-80A33F7FB917}"/>
              </a:ext>
            </a:extLst>
          </p:cNvPr>
          <p:cNvSpPr txBox="1"/>
          <p:nvPr/>
        </p:nvSpPr>
        <p:spPr>
          <a:xfrm>
            <a:off x="454375" y="1063671"/>
            <a:ext cx="8229050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Media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sosial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telah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menjadi salah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satu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saluran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utama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untuk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berbagi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informasi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pandangan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, dan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emosi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. Dalam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konteks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ini,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analisis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karakter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dan kata pada data social media menjadi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krusial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untuk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memahami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dinamika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komunikasi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di platform ini. Descriptive Analytics,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sebagai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pendekatan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statistik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untuk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merinci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dan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menggambarkan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data,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memberikan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wawasan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mendalam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tentang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bagaimana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kata-kata dan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karakter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digunakan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dalam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konteks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media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sosial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100" dirty="0">
              <a:latin typeface="Bahnschrift Light Condensed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Pada era digital saat ini,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pemahaman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terhadap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pola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bahasa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dan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struktur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kata-kata di media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sosial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sangat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penting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untuk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Analisis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Sentimen</a:t>
            </a:r>
            <a:endParaRPr lang="en-US" sz="1100" b="0" i="0" u="none" strike="noStrike" cap="none" dirty="0">
              <a:solidFill>
                <a:srgbClr val="000000"/>
              </a:solidFill>
              <a:latin typeface="Bahnschrift Light Condensed" panose="020B0502040204020203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Identifikasi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Trend dan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Topik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Populer</a:t>
            </a:r>
            <a:endParaRPr lang="en-US" sz="1100" b="0" i="0" u="none" strike="noStrike" cap="none" dirty="0">
              <a:solidFill>
                <a:srgbClr val="000000"/>
              </a:solidFill>
              <a:latin typeface="Bahnschrift Light Condensed" panose="020B0502040204020203" pitchFamily="34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Pemahaman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Bahasa Digital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Optimasi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Strategi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Komunikasi</a:t>
            </a:r>
            <a:endParaRPr lang="en-US" sz="1100" b="0" i="0" u="none" strike="noStrike" cap="none" dirty="0">
              <a:solidFill>
                <a:srgbClr val="000000"/>
              </a:solidFill>
              <a:latin typeface="Bahnschrift Light Condensed" panose="020B0502040204020203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100" dirty="0">
              <a:latin typeface="Bahnschrift Light Condensed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Dengan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menggabungkan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Descriptive Analytics dalam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analisis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karakter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dan kata pada data social media,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penelitian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ini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bertujuan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untuk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memberikan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kontribusi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pada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pemahaman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mendalam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tentang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dinamika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komunikasi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digital.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Implikasi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dari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temuan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penelitian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ini dapat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diterapkan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dalam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berbagai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bidang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terutama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untuk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bidang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pemasaran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Bahnschrift Light Condensed" panose="020B0502040204020203" pitchFamily="34" charset="0"/>
                <a:sym typeface="Arial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47856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 &amp; PENELITIAN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ACF7F-042E-85D4-2F54-34AEA0A3CABA}"/>
              </a:ext>
            </a:extLst>
          </p:cNvPr>
          <p:cNvSpPr txBox="1"/>
          <p:nvPr/>
        </p:nvSpPr>
        <p:spPr>
          <a:xfrm>
            <a:off x="454375" y="766331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Deskripsi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Data</a:t>
            </a:r>
            <a:endParaRPr lang="en-ID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23671-540D-0447-58BF-8CC9901E4FE2}"/>
              </a:ext>
            </a:extLst>
          </p:cNvPr>
          <p:cNvSpPr txBox="1"/>
          <p:nvPr/>
        </p:nvSpPr>
        <p:spPr>
          <a:xfrm>
            <a:off x="252194" y="1180557"/>
            <a:ext cx="7442031" cy="856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data yang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dianalisis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adalah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data yang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memuat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kumpulan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komentar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dan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ulasan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, yang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didapatkan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dari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beberapa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sumber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yaitu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: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  <a:hlinkClick r:id="rId5"/>
              </a:rPr>
              <a:t>https://www.kaggle.com/datasets/ilhamfp31/indonesian-abusive-and-hate-speech-twitter-text</a:t>
            </a:r>
            <a:endParaRPr lang="en-ID" sz="1100" dirty="0">
              <a:latin typeface="Bahnschrift Light SemiCondensed" panose="020B0502040204020203" pitchFamily="34" charset="0"/>
              <a:ea typeface="Montserrat"/>
              <a:cs typeface="Montserrat"/>
              <a:sym typeface="Montserrat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Multi-label Hate Speech and Abusive Language Detection in Indonesian Twitter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8A9E2B-E168-3F84-B795-19465A55B9A2}"/>
              </a:ext>
            </a:extLst>
          </p:cNvPr>
          <p:cNvSpPr txBox="1"/>
          <p:nvPr/>
        </p:nvSpPr>
        <p:spPr>
          <a:xfrm>
            <a:off x="1593478" y="2867442"/>
            <a:ext cx="701264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Metode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analisis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yang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menggunakan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Descriptive Analytics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dalam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mengelola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data tweet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memiliki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tujuan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untuk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memberikan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gambaran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rinci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dan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mendalam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tentang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pola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dan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karakteristik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data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tersebut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dengan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cara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:</a:t>
            </a:r>
          </a:p>
          <a:p>
            <a:pPr algn="just"/>
            <a:endParaRPr lang="en-ID" sz="1100" dirty="0">
              <a:latin typeface="Bahnschrift Light SemiCondensed" panose="020B0502040204020203" pitchFamily="34" charset="0"/>
              <a:ea typeface="Montserrat"/>
              <a:cs typeface="Montserrat"/>
              <a:sym typeface="Montserrat"/>
            </a:endParaRPr>
          </a:p>
          <a:p>
            <a:pPr marL="228600" lvl="0" indent="-228600" algn="just" rtl="0">
              <a:spcAft>
                <a:spcPts val="0"/>
              </a:spcAft>
              <a:buFont typeface="+mj-lt"/>
              <a:buAutoNum type="arabicPeriod"/>
            </a:pPr>
            <a:r>
              <a:rPr lang="en-ID" sz="1100" dirty="0" err="1">
                <a:latin typeface="Bahnschrift Light SemiCondensed" panose="020B0502040204020203" pitchFamily="34" charset="0"/>
              </a:rPr>
              <a:t>Mengidentifikasi</a:t>
            </a:r>
            <a:r>
              <a:rPr lang="en-ID" sz="1100" dirty="0">
                <a:latin typeface="Bahnschrift Light SemiCondensed" panose="020B0502040204020203" pitchFamily="34" charset="0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</a:rPr>
              <a:t>Tren</a:t>
            </a:r>
            <a:r>
              <a:rPr lang="en-ID" sz="1100" dirty="0">
                <a:latin typeface="Bahnschrift Light SemiCondensed" panose="020B0502040204020203" pitchFamily="34" charset="0"/>
              </a:rPr>
              <a:t> dan </a:t>
            </a:r>
            <a:r>
              <a:rPr lang="en-ID" sz="1100" dirty="0" err="1">
                <a:latin typeface="Bahnschrift Light SemiCondensed" panose="020B0502040204020203" pitchFamily="34" charset="0"/>
              </a:rPr>
              <a:t>Topik</a:t>
            </a:r>
            <a:r>
              <a:rPr lang="en-ID" sz="1100" dirty="0">
                <a:latin typeface="Bahnschrift Light SemiCondensed" panose="020B0502040204020203" pitchFamily="34" charset="0"/>
              </a:rPr>
              <a:t> Popular </a:t>
            </a:r>
            <a:r>
              <a:rPr lang="en-ID" sz="1100" dirty="0" err="1">
                <a:latin typeface="Bahnschrift Light SemiCondensed" panose="020B0502040204020203" pitchFamily="34" charset="0"/>
              </a:rPr>
              <a:t>dari</a:t>
            </a:r>
            <a:r>
              <a:rPr lang="en-ID" sz="1100" dirty="0">
                <a:latin typeface="Bahnschrift Light SemiCondensed" panose="020B0502040204020203" pitchFamily="34" charset="0"/>
              </a:rPr>
              <a:t> data tweet </a:t>
            </a:r>
            <a:r>
              <a:rPr lang="en-ID" sz="1100" dirty="0" err="1">
                <a:latin typeface="Bahnschrift Light SemiCondensed" panose="020B0502040204020203" pitchFamily="34" charset="0"/>
              </a:rPr>
              <a:t>dengan</a:t>
            </a:r>
            <a:r>
              <a:rPr lang="en-ID" sz="1100" dirty="0">
                <a:latin typeface="Bahnschrift Light SemiCondensed" panose="020B0502040204020203" pitchFamily="34" charset="0"/>
              </a:rPr>
              <a:t> : 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en-ID" sz="1100" dirty="0" err="1">
                <a:latin typeface="Bahnschrift Light SemiCondensed" panose="020B0502040204020203" pitchFamily="34" charset="0"/>
              </a:rPr>
              <a:t>Melakukan</a:t>
            </a:r>
            <a:r>
              <a:rPr lang="en-ID" sz="1100" dirty="0">
                <a:latin typeface="Bahnschrift Light SemiCondensed" panose="020B0502040204020203" pitchFamily="34" charset="0"/>
              </a:rPr>
              <a:t> cleansing data tweet, 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en-ID" sz="1100" dirty="0" err="1">
                <a:latin typeface="Bahnschrift Light SemiCondensed" panose="020B0502040204020203" pitchFamily="34" charset="0"/>
              </a:rPr>
              <a:t>melakukan</a:t>
            </a:r>
            <a:r>
              <a:rPr lang="en-ID" sz="1100" dirty="0">
                <a:latin typeface="Bahnschrift Light SemiCondensed" panose="020B0502040204020203" pitchFamily="34" charset="0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</a:rPr>
              <a:t>koreksi</a:t>
            </a:r>
            <a:r>
              <a:rPr lang="en-ID" sz="1100" dirty="0">
                <a:latin typeface="Bahnschrift Light SemiCondensed" panose="020B0502040204020203" pitchFamily="34" charset="0"/>
              </a:rPr>
              <a:t> kata </a:t>
            </a:r>
            <a:r>
              <a:rPr lang="en-ID" sz="1100" dirty="0" err="1">
                <a:latin typeface="Bahnschrift Light SemiCondensed" panose="020B0502040204020203" pitchFamily="34" charset="0"/>
              </a:rPr>
              <a:t>alay</a:t>
            </a:r>
            <a:r>
              <a:rPr lang="en-ID" sz="1100" dirty="0">
                <a:latin typeface="Bahnschrift Light SemiCondensed" panose="020B0502040204020203" pitchFamily="34" charset="0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</a:rPr>
              <a:t>menjadi</a:t>
            </a:r>
            <a:r>
              <a:rPr lang="en-ID" sz="1100" dirty="0">
                <a:latin typeface="Bahnschrift Light SemiCondensed" panose="020B0502040204020203" pitchFamily="34" charset="0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</a:rPr>
              <a:t>baku</a:t>
            </a:r>
            <a:r>
              <a:rPr lang="en-ID" sz="1100" dirty="0">
                <a:latin typeface="Bahnschrift Light SemiCondensed" panose="020B0502040204020203" pitchFamily="34" charset="0"/>
              </a:rPr>
              <a:t>, dan </a:t>
            </a:r>
          </a:p>
          <a:p>
            <a:pPr marL="285750" lvl="8" indent="-285750" algn="just">
              <a:buFont typeface="Arial" panose="020B0604020202020204" pitchFamily="34" charset="0"/>
              <a:buChar char="•"/>
            </a:pPr>
            <a:r>
              <a:rPr lang="en-ID" sz="1100" dirty="0" err="1">
                <a:latin typeface="Bahnschrift Light SemiCondensed" panose="020B0502040204020203" pitchFamily="34" charset="0"/>
              </a:rPr>
              <a:t>menghilangkan</a:t>
            </a:r>
            <a:r>
              <a:rPr lang="en-ID" sz="1100" dirty="0">
                <a:latin typeface="Bahnschrift Light SemiCondensed" panose="020B0502040204020203" pitchFamily="34" charset="0"/>
              </a:rPr>
              <a:t> kata abusive</a:t>
            </a:r>
          </a:p>
          <a:p>
            <a:pPr marL="228600" lvl="0" indent="-228600" algn="just" rtl="0">
              <a:spcAft>
                <a:spcPts val="0"/>
              </a:spcAft>
              <a:buFont typeface="+mj-lt"/>
              <a:buAutoNum type="arabicPeriod"/>
            </a:pPr>
            <a:r>
              <a:rPr lang="en-ID" sz="1100" dirty="0" err="1">
                <a:latin typeface="Bahnschrift Light SemiCondensed" panose="020B0502040204020203" pitchFamily="34" charset="0"/>
              </a:rPr>
              <a:t>Korelasi</a:t>
            </a:r>
            <a:r>
              <a:rPr lang="en-ID" sz="1100" dirty="0">
                <a:latin typeface="Bahnschrift Light SemiCondensed" panose="020B0502040204020203" pitchFamily="34" charset="0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</a:rPr>
              <a:t>antara</a:t>
            </a:r>
            <a:r>
              <a:rPr lang="en-ID" sz="1100" dirty="0">
                <a:latin typeface="Bahnschrift Light SemiCondensed" panose="020B0502040204020203" pitchFamily="34" charset="0"/>
              </a:rPr>
              <a:t> Tweet dan </a:t>
            </a:r>
            <a:r>
              <a:rPr lang="en-ID" sz="1100" dirty="0" err="1">
                <a:latin typeface="Bahnschrift Light SemiCondensed" panose="020B0502040204020203" pitchFamily="34" charset="0"/>
              </a:rPr>
              <a:t>Peristiwa</a:t>
            </a:r>
            <a:r>
              <a:rPr lang="en-ID" sz="1100" dirty="0">
                <a:latin typeface="Bahnschrift Light SemiCondensed" panose="020B0502040204020203" pitchFamily="34" charset="0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</a:rPr>
              <a:t>Tertentu</a:t>
            </a:r>
            <a:r>
              <a:rPr lang="en-ID" sz="1100" dirty="0">
                <a:latin typeface="Bahnschrift Light SemiCondensed" panose="020B0502040204020203" pitchFamily="34" charset="0"/>
              </a:rPr>
              <a:t>:</a:t>
            </a:r>
          </a:p>
          <a:p>
            <a:pPr marL="228600" lvl="0" indent="-228600" algn="just" rtl="0">
              <a:spcAft>
                <a:spcPts val="0"/>
              </a:spcAft>
              <a:buFont typeface="+mj-lt"/>
              <a:buAutoNum type="arabicPeriod"/>
            </a:pP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Gambaran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keseluruhan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hasil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analisis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. Hal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ini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mencakup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rangkuman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statistik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,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distribusi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sentimen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, dan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temuan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utama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lainnya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.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Tujuan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akhirnya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adalah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memberikan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pemahaman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komprehensif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terhadap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 data tweet yang </a:t>
            </a:r>
            <a:r>
              <a:rPr lang="en-ID" sz="1100" dirty="0" err="1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dianalisis</a:t>
            </a:r>
            <a:r>
              <a:rPr lang="en-ID" sz="1100" dirty="0">
                <a:latin typeface="Bahnschrift Light SemiCondensed" panose="020B0502040204020203" pitchFamily="34" charset="0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B49E0-06BD-6715-E875-7890D5A49C9A}"/>
              </a:ext>
            </a:extLst>
          </p:cNvPr>
          <p:cNvSpPr txBox="1"/>
          <p:nvPr/>
        </p:nvSpPr>
        <p:spPr>
          <a:xfrm>
            <a:off x="5744604" y="2386854"/>
            <a:ext cx="2818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Metode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Dalam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Menganalisis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Data</a:t>
            </a:r>
            <a:endParaRPr lang="en-ID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764B7379-E2A5-E684-2F42-195218C2D440}"/>
              </a:ext>
            </a:extLst>
          </p:cNvPr>
          <p:cNvSpPr/>
          <p:nvPr/>
        </p:nvSpPr>
        <p:spPr>
          <a:xfrm>
            <a:off x="203402" y="847677"/>
            <a:ext cx="208430" cy="181535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87148E3C-5E89-1560-0FFF-B6337268C321}"/>
              </a:ext>
            </a:extLst>
          </p:cNvPr>
          <p:cNvSpPr/>
          <p:nvPr/>
        </p:nvSpPr>
        <p:spPr>
          <a:xfrm>
            <a:off x="5530051" y="2493935"/>
            <a:ext cx="208430" cy="181535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6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 &amp; PENELITIAN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E659DE-A5FB-5FFA-2583-33DF3CC4A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752303"/>
              </p:ext>
            </p:extLst>
          </p:nvPr>
        </p:nvGraphicFramePr>
        <p:xfrm>
          <a:off x="945696" y="1411249"/>
          <a:ext cx="7252608" cy="30445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02922">
                  <a:extLst>
                    <a:ext uri="{9D8B030D-6E8A-4147-A177-3AD203B41FA5}">
                      <a16:colId xmlns:a16="http://schemas.microsoft.com/office/drawing/2014/main" val="3526305927"/>
                    </a:ext>
                  </a:extLst>
                </a:gridCol>
                <a:gridCol w="5649686">
                  <a:extLst>
                    <a:ext uri="{9D8B030D-6E8A-4147-A177-3AD203B41FA5}">
                      <a16:colId xmlns:a16="http://schemas.microsoft.com/office/drawing/2014/main" val="1765432866"/>
                    </a:ext>
                  </a:extLst>
                </a:gridCol>
              </a:tblGrid>
              <a:tr h="494107">
                <a:tc>
                  <a:txBody>
                    <a:bodyPr/>
                    <a:lstStyle/>
                    <a:p>
                      <a:pPr algn="ctr"/>
                      <a:r>
                        <a:rPr lang="en-ID" sz="1100" b="1" u="none" strike="noStrike" cap="none" dirty="0" err="1">
                          <a:solidFill>
                            <a:schemeClr val="lt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Tahap</a:t>
                      </a:r>
                      <a:endParaRPr lang="en-US" sz="1100" b="1" dirty="0">
                        <a:latin typeface="Bahnschrift Light SemiCondensed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100" b="1" u="none" strike="noStrike" cap="none" dirty="0" err="1">
                          <a:solidFill>
                            <a:schemeClr val="lt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Deskripsi</a:t>
                      </a:r>
                      <a:endParaRPr lang="en-US" sz="1100" b="1" dirty="0">
                        <a:latin typeface="Bahnschrift Light SemiCondensed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100979"/>
                  </a:ext>
                </a:extLst>
              </a:tr>
              <a:tr h="609173">
                <a:tc>
                  <a:txBody>
                    <a:bodyPr/>
                    <a:lstStyle/>
                    <a:p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Preprocessing</a:t>
                      </a:r>
                      <a:endParaRPr lang="en-US" sz="1100" dirty="0">
                        <a:latin typeface="Bahnschrift Light SemiCondensed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Pengumpulan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dan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pembersihan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data,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serta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memvalidasi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data yang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telah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diperoleh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dengan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memastikan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tidak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ada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data null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atau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duplikat</a:t>
                      </a:r>
                      <a:endParaRPr lang="en-ID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Bahnschrift Light SemiCondensed" panose="020B0502040204020203" pitchFamily="34" charset="0"/>
                        <a:ea typeface="+mn-ea"/>
                        <a:cs typeface="+mn-cs"/>
                        <a:sym typeface="Arial"/>
                        <a:hlinkClick r:id="rId5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605797"/>
                  </a:ext>
                </a:extLst>
              </a:tr>
              <a:tr h="494107">
                <a:tc>
                  <a:txBody>
                    <a:bodyPr/>
                    <a:lstStyle/>
                    <a:p>
                      <a:pPr fontAlgn="base"/>
                      <a:r>
                        <a:rPr lang="en-ID" sz="1100" dirty="0">
                          <a:effectLst/>
                          <a:latin typeface="Bahnschrift Light SemiCondensed" panose="020B0502040204020203" pitchFamily="34" charset="0"/>
                        </a:rPr>
                        <a:t>Data Cleaning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Pembersihan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data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dari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kesalahan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,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ketidakkonsistenan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, dan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ketidakakuratan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yaitu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dengan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menghilangkan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: format html, double space, emoji,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menghapus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karakter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khusus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,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karakter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non-alphanumeric, double kata,  dan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karakter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lainya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yang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tidak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dibutuhkan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endParaRPr lang="en-ID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Bahnschrift Light SemiCondensed" panose="020B0502040204020203" pitchFamily="34" charset="0"/>
                        <a:ea typeface="+mn-ea"/>
                        <a:cs typeface="+mn-cs"/>
                        <a:sym typeface="Arial"/>
                        <a:hlinkClick r:id="rId6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952006"/>
                  </a:ext>
                </a:extLst>
              </a:tr>
              <a:tr h="852842">
                <a:tc>
                  <a:txBody>
                    <a:bodyPr/>
                    <a:lstStyle/>
                    <a:p>
                      <a:pPr fontAlgn="base"/>
                      <a:r>
                        <a:rPr lang="en-ID" sz="1100" dirty="0">
                          <a:effectLst/>
                          <a:latin typeface="Bahnschrift Light SemiCondensed" panose="020B0502040204020203" pitchFamily="34" charset="0"/>
                        </a:rPr>
                        <a:t>Data Manipulation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Merubah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data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menjadi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format yang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mudah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dipahami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dan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memenuhi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kriteria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data yang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akan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digunakan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, 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dengan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cara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mengganti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kata yang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tidak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baku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menjadi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baku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serta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menghilangkan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kata yang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kasar</a:t>
                      </a:r>
                      <a:endParaRPr lang="en-ID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Bahnschrift Light SemiCondensed" panose="020B0502040204020203" pitchFamily="34" charset="0"/>
                        <a:ea typeface="+mn-ea"/>
                        <a:cs typeface="+mn-cs"/>
                        <a:sym typeface="Arial"/>
                        <a:hlinkClick r:id="rId5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72055"/>
                  </a:ext>
                </a:extLst>
              </a:tr>
              <a:tr h="494107">
                <a:tc>
                  <a:txBody>
                    <a:bodyPr/>
                    <a:lstStyle/>
                    <a:p>
                      <a:pPr fontAlgn="base"/>
                      <a:r>
                        <a:rPr lang="en-ID" sz="1100" dirty="0">
                          <a:effectLst/>
                          <a:latin typeface="Bahnschrift Light SemiCondensed" panose="020B0502040204020203" pitchFamily="34" charset="0"/>
                        </a:rPr>
                        <a:t>Data Validation</a:t>
                      </a:r>
                    </a:p>
                  </a:txBody>
                  <a:tcPr marL="76200" marR="762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Pemeriksaan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data agar data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tersebut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mudah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dibaca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dan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dipahami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kemudian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dilanjutkan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hasil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cleansing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disimpan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ke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</a:t>
                      </a:r>
                      <a:r>
                        <a:rPr lang="en-ID" sz="11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dalam</a:t>
                      </a:r>
                      <a:r>
                        <a:rPr lang="en-ID" sz="1100" b="0" u="none" strike="noStrike" cap="none" dirty="0">
                          <a:solidFill>
                            <a:schemeClr val="dk1"/>
                          </a:solidFill>
                          <a:effectLst/>
                          <a:latin typeface="Bahnschrift Light SemiCondensed" panose="020B0502040204020203" pitchFamily="34" charset="0"/>
                          <a:sym typeface="Arial"/>
                        </a:rPr>
                        <a:t> database</a:t>
                      </a:r>
                      <a:endParaRPr lang="en-ID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Bahnschrift Light SemiCondensed" panose="020B0502040204020203" pitchFamily="34" charset="0"/>
                        <a:ea typeface="+mn-ea"/>
                        <a:cs typeface="+mn-cs"/>
                        <a:sym typeface="Arial"/>
                        <a:hlinkClick r:id="rId5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751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B4FA25-71C3-8CEF-CD76-84E1F19B137A}"/>
              </a:ext>
            </a:extLst>
          </p:cNvPr>
          <p:cNvSpPr txBox="1"/>
          <p:nvPr/>
        </p:nvSpPr>
        <p:spPr>
          <a:xfrm>
            <a:off x="454375" y="766331"/>
            <a:ext cx="3929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Tahapan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yang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Dilakukan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Dalam Cleansing Data</a:t>
            </a:r>
            <a:endParaRPr lang="en-ID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95DD889-9409-94E4-5411-01B52A0B0B9A}"/>
              </a:ext>
            </a:extLst>
          </p:cNvPr>
          <p:cNvSpPr/>
          <p:nvPr/>
        </p:nvSpPr>
        <p:spPr>
          <a:xfrm>
            <a:off x="203402" y="847677"/>
            <a:ext cx="208430" cy="181535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15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33" y="22587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HASIL &amp; KESIMPULAN</a:t>
            </a:r>
          </a:p>
        </p:txBody>
      </p:sp>
      <p:sp>
        <p:nvSpPr>
          <p:cNvPr id="4" name="Google Shape;161;p41">
            <a:extLst>
              <a:ext uri="{FF2B5EF4-FFF2-40B4-BE49-F238E27FC236}">
                <a16:creationId xmlns:a16="http://schemas.microsoft.com/office/drawing/2014/main" id="{E347E168-7418-4B9E-4DF9-E31BEA22B5B3}"/>
              </a:ext>
            </a:extLst>
          </p:cNvPr>
          <p:cNvSpPr txBox="1"/>
          <p:nvPr/>
        </p:nvSpPr>
        <p:spPr>
          <a:xfrm>
            <a:off x="1180233" y="2574935"/>
            <a:ext cx="1318768" cy="50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ID" sz="16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HATE SPEECH</a:t>
            </a:r>
            <a:endParaRPr lang="en-ID" sz="1600" dirty="0">
              <a:solidFill>
                <a:schemeClr val="tx1"/>
              </a:solidFill>
              <a:effectLst/>
              <a:latin typeface="Bahnschrift Light SemiCondensed" panose="020B0502040204020203" pitchFamily="34" charset="0"/>
            </a:endParaRPr>
          </a:p>
        </p:txBody>
      </p:sp>
      <p:sp>
        <p:nvSpPr>
          <p:cNvPr id="17" name="Google Shape;161;p41">
            <a:extLst>
              <a:ext uri="{FF2B5EF4-FFF2-40B4-BE49-F238E27FC236}">
                <a16:creationId xmlns:a16="http://schemas.microsoft.com/office/drawing/2014/main" id="{8280EEBE-9C3C-86D0-3929-334987A10124}"/>
              </a:ext>
            </a:extLst>
          </p:cNvPr>
          <p:cNvSpPr txBox="1"/>
          <p:nvPr/>
        </p:nvSpPr>
        <p:spPr>
          <a:xfrm>
            <a:off x="6275986" y="2571750"/>
            <a:ext cx="952588" cy="50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ID" sz="16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ABUSIVE</a:t>
            </a:r>
            <a:endParaRPr lang="en-ID" sz="1600" dirty="0">
              <a:solidFill>
                <a:schemeClr val="tx1"/>
              </a:solidFill>
              <a:effectLst/>
              <a:latin typeface="Bahnschrift Light SemiCondensed" panose="020B0502040204020203" pitchFamily="34" charset="0"/>
            </a:endParaRPr>
          </a:p>
        </p:txBody>
      </p:sp>
      <p:sp>
        <p:nvSpPr>
          <p:cNvPr id="20" name="Google Shape;161;p41">
            <a:extLst>
              <a:ext uri="{FF2B5EF4-FFF2-40B4-BE49-F238E27FC236}">
                <a16:creationId xmlns:a16="http://schemas.microsoft.com/office/drawing/2014/main" id="{F7DAE621-1E99-B9DF-78DD-E22552BD4666}"/>
              </a:ext>
            </a:extLst>
          </p:cNvPr>
          <p:cNvSpPr txBox="1"/>
          <p:nvPr/>
        </p:nvSpPr>
        <p:spPr>
          <a:xfrm>
            <a:off x="5648560" y="4484078"/>
            <a:ext cx="2499000" cy="50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ID" sz="16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HATE SPEECH OTHERS</a:t>
            </a:r>
            <a:endParaRPr lang="en-ID" sz="1600" dirty="0">
              <a:solidFill>
                <a:schemeClr val="tx1"/>
              </a:solidFill>
              <a:effectLst/>
              <a:latin typeface="Bahnschrift Light SemiCondensed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823D54A-1685-7E23-245B-20463205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11" y="1125002"/>
            <a:ext cx="3005121" cy="15490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549F4-BDE4-7900-9817-1422EB658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439" y="1096176"/>
            <a:ext cx="3005121" cy="15490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0E167F5-FD7F-0041-9225-E2BA71965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441" y="3005293"/>
            <a:ext cx="3005119" cy="154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A6AC3F-5DBE-159E-76DC-4CE0EBA47EAD}"/>
              </a:ext>
            </a:extLst>
          </p:cNvPr>
          <p:cNvSpPr txBox="1"/>
          <p:nvPr/>
        </p:nvSpPr>
        <p:spPr>
          <a:xfrm>
            <a:off x="447651" y="685968"/>
            <a:ext cx="2073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Wordcloud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Hate Speech</a:t>
            </a:r>
            <a:endParaRPr lang="en-ID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8D17506-5D09-81AD-729E-90015CB4D9AF}"/>
              </a:ext>
            </a:extLst>
          </p:cNvPr>
          <p:cNvSpPr/>
          <p:nvPr/>
        </p:nvSpPr>
        <p:spPr>
          <a:xfrm>
            <a:off x="196678" y="767314"/>
            <a:ext cx="208430" cy="181535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66C5A-5F4E-2604-15F8-975CE2262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11" y="2982836"/>
            <a:ext cx="3005124" cy="1549054"/>
          </a:xfrm>
          <a:prstGeom prst="rect">
            <a:avLst/>
          </a:prstGeom>
        </p:spPr>
      </p:pic>
      <p:sp>
        <p:nvSpPr>
          <p:cNvPr id="7" name="Google Shape;161;p41">
            <a:extLst>
              <a:ext uri="{FF2B5EF4-FFF2-40B4-BE49-F238E27FC236}">
                <a16:creationId xmlns:a16="http://schemas.microsoft.com/office/drawing/2014/main" id="{9B1FA892-B702-CB87-A015-11EC0CD973D6}"/>
              </a:ext>
            </a:extLst>
          </p:cNvPr>
          <p:cNvSpPr txBox="1"/>
          <p:nvPr/>
        </p:nvSpPr>
        <p:spPr>
          <a:xfrm>
            <a:off x="1448176" y="4457532"/>
            <a:ext cx="1045084" cy="50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-ID" sz="16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NEUTRAL</a:t>
            </a:r>
            <a:endParaRPr lang="en-ID" sz="1600" dirty="0">
              <a:solidFill>
                <a:schemeClr val="tx1"/>
              </a:solidFill>
              <a:effectLst/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95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HASIL &amp; KESIMPULAN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2DA01-F781-9817-4B3C-180290448C60}"/>
              </a:ext>
            </a:extLst>
          </p:cNvPr>
          <p:cNvSpPr txBox="1"/>
          <p:nvPr/>
        </p:nvSpPr>
        <p:spPr>
          <a:xfrm>
            <a:off x="5846897" y="814516"/>
            <a:ext cx="3093701" cy="308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00" marR="0" lvl="1" indent="-228600" algn="just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Hate Speech Individual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adalah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yang paling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dominan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dengan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total 3575,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menunjukkan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bahwa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banyak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hate speech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terfokus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pada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individu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.</a:t>
            </a:r>
          </a:p>
          <a:p>
            <a:pPr marL="317500" marR="0" lvl="1" indent="-228600" algn="just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Hate Speech Other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menyumbang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sejumlah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besar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(3740) dan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perlu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dianalisis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lebih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lanjut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untuk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memahami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konteks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dan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kategori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hate speech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ini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.</a:t>
            </a:r>
          </a:p>
          <a:p>
            <a:pPr marL="317500" marR="0" lvl="1" indent="-228600" algn="just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Total Hate Speech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mencapai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5561,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menunjukkan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adanya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volume yang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cukup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tinggi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dalam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penggunaan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bahasa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kasar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atau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mengandung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kebencian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di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dalam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dataset.</a:t>
            </a:r>
          </a:p>
          <a:p>
            <a:pPr marL="317500" marR="0" lvl="1" indent="-228600" algn="just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Hate Speech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jenis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Individual dan Other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memiliki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kontribusi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tertinggi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terhadap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total Hate Speech.</a:t>
            </a:r>
          </a:p>
          <a:p>
            <a:pPr marL="317500" marR="0" lvl="1" indent="-228600" algn="just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Hate Speech Physical, Gender, Religion, dan Race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memiliki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kontribusi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yang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lebih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rendah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,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namun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masih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signifikan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dalam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jumlahnya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.</a:t>
            </a:r>
          </a:p>
          <a:p>
            <a:pPr marL="317500" marR="0" lvl="1" indent="-228600" algn="just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Hate Speech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jenis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Physical dan Gender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memiliki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kontribusi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yang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lebih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rendah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dibandingkan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jenis</a:t>
            </a:r>
            <a:r>
              <a:rPr kumimoji="0" lang="en-ID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lainnya</a:t>
            </a:r>
            <a:r>
              <a:rPr lang="en-ID" sz="900" dirty="0">
                <a:latin typeface="Bahnschrift Light SemiCondensed" panose="020B0502040204020203" pitchFamily="34" charset="0"/>
              </a:rPr>
              <a:t>.</a:t>
            </a:r>
            <a:endParaRPr kumimoji="0" lang="en-ID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Light SemiCondensed" panose="020B0502040204020203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3EFBB-3AD5-E3E5-1420-D840581CD5F6}"/>
              </a:ext>
            </a:extLst>
          </p:cNvPr>
          <p:cNvSpPr txBox="1"/>
          <p:nvPr/>
        </p:nvSpPr>
        <p:spPr>
          <a:xfrm>
            <a:off x="454375" y="961636"/>
            <a:ext cx="3023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Perbandingan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Data Hate Speech 1/4</a:t>
            </a:r>
            <a:endParaRPr lang="en-ID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8EC62FD-4976-DCA7-4F82-70B5E6DD30DF}"/>
              </a:ext>
            </a:extLst>
          </p:cNvPr>
          <p:cNvSpPr/>
          <p:nvPr/>
        </p:nvSpPr>
        <p:spPr>
          <a:xfrm>
            <a:off x="203402" y="1042982"/>
            <a:ext cx="208430" cy="181535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B9B4F5-ACD2-D637-F87B-084D34AB2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17" y="1482033"/>
            <a:ext cx="6011177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5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HASIL &amp; 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309BB-D535-28D4-1CA0-40A93ECCEA94}"/>
              </a:ext>
            </a:extLst>
          </p:cNvPr>
          <p:cNvSpPr txBox="1"/>
          <p:nvPr/>
        </p:nvSpPr>
        <p:spPr>
          <a:xfrm>
            <a:off x="454375" y="961636"/>
            <a:ext cx="3065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Perbandingan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Data Hate Speech 2/4</a:t>
            </a:r>
            <a:endParaRPr lang="en-ID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3159AE37-D898-6D49-7AE4-92B5CE149C5A}"/>
              </a:ext>
            </a:extLst>
          </p:cNvPr>
          <p:cNvSpPr/>
          <p:nvPr/>
        </p:nvSpPr>
        <p:spPr>
          <a:xfrm>
            <a:off x="203402" y="1042982"/>
            <a:ext cx="208430" cy="181535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290F1-A248-FCE4-51D0-2A77EE47136A}"/>
              </a:ext>
            </a:extLst>
          </p:cNvPr>
          <p:cNvSpPr txBox="1"/>
          <p:nvPr/>
        </p:nvSpPr>
        <p:spPr>
          <a:xfrm>
            <a:off x="307616" y="3326014"/>
            <a:ext cx="8123689" cy="984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8288" marR="0" lvl="1" indent="-179388" algn="just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Standar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Deviasi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menunjukkan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sejauh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mana hate speech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tersebar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dari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rata-rata.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Semakin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tinggi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deviasi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standar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,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semakin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besar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variabilitas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data.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Terlihat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bahwa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nilai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Standar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Deviasi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sekitar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sekitar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1825.3</a:t>
            </a:r>
          </a:p>
          <a:p>
            <a:pPr marL="268288" marR="0" lvl="1" indent="-179388" algn="just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IQR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memberikan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informasi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tentang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sebaran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hate speech di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antara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kuartil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pertama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dan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ketiga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. Nilai IQR yang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tinggi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menunjukkan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variasi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yang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signifikan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dalam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data.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Terlihat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bahwa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nilai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IQR </a:t>
            </a:r>
            <a:r>
              <a:rPr kumimoji="0" lang="en-ID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sekitar</a:t>
            </a:r>
            <a:r>
              <a:rPr kumimoji="0" lang="en-ID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3073.5</a:t>
            </a:r>
            <a:endParaRPr kumimoji="0" lang="en-ID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Light SemiCondensed" panose="020B0502040204020203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3D7C3-07D8-F72C-EC89-51FFD8927B36}"/>
              </a:ext>
            </a:extLst>
          </p:cNvPr>
          <p:cNvSpPr txBox="1"/>
          <p:nvPr/>
        </p:nvSpPr>
        <p:spPr>
          <a:xfrm>
            <a:off x="2286000" y="1712576"/>
            <a:ext cx="4572000" cy="13234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PERHITUNGAN DISTRIBUSI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Rata- Rata Mean	: 2270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Median		: 1838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Modus		: 5518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Deviasi</a:t>
            </a: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kumimoji="0" lang="en-US" sz="1100" i="0" u="none" strike="noStrike" kern="0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Standar</a:t>
            </a: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	: 1809.3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Interquartile Range	: 3041.5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839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33" y="225878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HASIL &amp; KESIMPULAN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007A1-BE54-016B-A045-5EAEE26AD2FF}"/>
              </a:ext>
            </a:extLst>
          </p:cNvPr>
          <p:cNvSpPr txBox="1"/>
          <p:nvPr/>
        </p:nvSpPr>
        <p:spPr>
          <a:xfrm>
            <a:off x="454375" y="699411"/>
            <a:ext cx="3065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Perbandingan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Data Hate Speech 3/4</a:t>
            </a:r>
            <a:endParaRPr lang="en-ID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6696682F-5027-06F3-4FB4-6C104A081613}"/>
              </a:ext>
            </a:extLst>
          </p:cNvPr>
          <p:cNvSpPr/>
          <p:nvPr/>
        </p:nvSpPr>
        <p:spPr>
          <a:xfrm>
            <a:off x="203402" y="780757"/>
            <a:ext cx="208430" cy="181535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1EC9E-DEFF-462F-14F4-72DC8CA041C7}"/>
              </a:ext>
            </a:extLst>
          </p:cNvPr>
          <p:cNvSpPr txBox="1"/>
          <p:nvPr/>
        </p:nvSpPr>
        <p:spPr>
          <a:xfrm>
            <a:off x="454375" y="2152913"/>
            <a:ext cx="3603812" cy="984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1" indent="0" algn="just" defTabSz="914400" rtl="0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ID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Berdasarkan</a:t>
            </a:r>
            <a:r>
              <a:rPr kumimoji="0" lang="en-ID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diagram </a:t>
            </a:r>
            <a:r>
              <a:rPr lang="en-ID" sz="1100" dirty="0" err="1">
                <a:latin typeface="Bahnschrift Light SemiCondensed" panose="020B0502040204020203" pitchFamily="34" charset="0"/>
              </a:rPr>
              <a:t>disamping</a:t>
            </a:r>
            <a:r>
              <a:rPr lang="en-ID" sz="1100" dirty="0">
                <a:latin typeface="Bahnschrift Light SemiCondensed" panose="020B0502040204020203" pitchFamily="34" charset="0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</a:rPr>
              <a:t>bahwa</a:t>
            </a:r>
            <a:r>
              <a:rPr lang="en-ID" sz="1100" dirty="0">
                <a:latin typeface="Bahnschrift Light SemiCondensed" panose="020B0502040204020203" pitchFamily="34" charset="0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</a:rPr>
              <a:t>terdapat</a:t>
            </a:r>
            <a:r>
              <a:rPr lang="en-ID" sz="1100" dirty="0">
                <a:latin typeface="Bahnschrift Light SemiCondensed" panose="020B0502040204020203" pitchFamily="34" charset="0"/>
              </a:rPr>
              <a:t> </a:t>
            </a:r>
            <a:r>
              <a:rPr lang="en-ID" sz="1100" dirty="0" err="1">
                <a:latin typeface="Bahnschrift Light SemiCondensed" panose="020B0502040204020203" pitchFamily="34" charset="0"/>
              </a:rPr>
              <a:t>sebesar</a:t>
            </a:r>
            <a:r>
              <a:rPr lang="en-ID" sz="1100" dirty="0">
                <a:latin typeface="Bahnschrift Light SemiCondensed" panose="020B0502040204020203" pitchFamily="34" charset="0"/>
              </a:rPr>
              <a:t> 55,7% (56%) ,</a:t>
            </a:r>
            <a:r>
              <a:rPr kumimoji="0" lang="en-ID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Tweet yang </a:t>
            </a:r>
            <a:r>
              <a:rPr kumimoji="0" lang="en-ID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mengandung</a:t>
            </a:r>
            <a:r>
              <a:rPr kumimoji="0" lang="en-ID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Hate Speech negative </a:t>
            </a:r>
            <a:r>
              <a:rPr kumimoji="0" lang="en-ID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masih</a:t>
            </a:r>
            <a:r>
              <a:rPr kumimoji="0" lang="en-ID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mendominasi</a:t>
            </a:r>
            <a:r>
              <a:rPr kumimoji="0" lang="en-ID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</a:t>
            </a:r>
            <a:r>
              <a:rPr kumimoji="0" lang="en-ID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dibandingkan</a:t>
            </a:r>
            <a:r>
              <a:rPr kumimoji="0" lang="en-ID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data tweet yang </a:t>
            </a:r>
            <a:r>
              <a:rPr kumimoji="0" lang="en-ID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berisi</a:t>
            </a:r>
            <a:r>
              <a:rPr kumimoji="0" lang="en-ID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hnschrift Light SemiCondensed" panose="020B0502040204020203" pitchFamily="34" charset="0"/>
                <a:sym typeface="Arial"/>
              </a:rPr>
              <a:t> speech neutral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953C94-3192-24AD-6A4A-C67433506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809" y="1156188"/>
            <a:ext cx="4712616" cy="3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3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33" y="269943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HASIL &amp; KESIMPULAN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908D5-660A-D2D0-6523-247B5074635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1076" y="1100991"/>
            <a:ext cx="2869111" cy="2114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C2E38B-C1CB-972F-C752-9E5A905B0A9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29008" y="2768468"/>
            <a:ext cx="2869103" cy="2114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E9E4C5-2A0D-A01F-39EA-0915E1D7A6A3}"/>
              </a:ext>
            </a:extLst>
          </p:cNvPr>
          <p:cNvSpPr txBox="1"/>
          <p:nvPr/>
        </p:nvSpPr>
        <p:spPr>
          <a:xfrm>
            <a:off x="454375" y="625453"/>
            <a:ext cx="3065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Perbandingan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 Data Hate Speech 4/4</a:t>
            </a:r>
            <a:endParaRPr lang="en-ID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04A4F4F7-99F4-8BA1-4465-C3F1FC609C12}"/>
              </a:ext>
            </a:extLst>
          </p:cNvPr>
          <p:cNvSpPr/>
          <p:nvPr/>
        </p:nvSpPr>
        <p:spPr>
          <a:xfrm>
            <a:off x="203402" y="706799"/>
            <a:ext cx="208430" cy="181535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9DBAC-EEBD-3FD8-10D9-E7F20CA601FD}"/>
              </a:ext>
            </a:extLst>
          </p:cNvPr>
          <p:cNvSpPr txBox="1"/>
          <p:nvPr/>
        </p:nvSpPr>
        <p:spPr>
          <a:xfrm>
            <a:off x="3457010" y="1081772"/>
            <a:ext cx="29747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rata-rata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panjang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karakter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dari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data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teks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yang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kita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miliki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ada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pada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sekitar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100-200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karakter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AA82E6-206A-39F9-8A67-ADE0700E718A}"/>
              </a:ext>
            </a:extLst>
          </p:cNvPr>
          <p:cNvSpPr txBox="1"/>
          <p:nvPr/>
        </p:nvSpPr>
        <p:spPr>
          <a:xfrm>
            <a:off x="2983881" y="3977737"/>
            <a:ext cx="26137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rata-rata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panjang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kata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dari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data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teks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yang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kita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miliki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ada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pada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sekitar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Palatino" pitchFamily="2" charset="77"/>
                <a:cs typeface="+mn-cs"/>
                <a:sym typeface="Arial"/>
              </a:rPr>
              <a:t> 20-40 kata.</a:t>
            </a:r>
          </a:p>
        </p:txBody>
      </p:sp>
    </p:spTree>
    <p:extLst>
      <p:ext uri="{BB962C8B-B14F-4D97-AF65-F5344CB8AC3E}">
        <p14:creationId xmlns:p14="http://schemas.microsoft.com/office/powerpoint/2010/main" val="24819685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734</Words>
  <Application>Microsoft Office PowerPoint</Application>
  <PresentationFormat>On-screen Show (16:9)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Bahnschrift Light SemiCondensed</vt:lpstr>
      <vt:lpstr>Montserrat</vt:lpstr>
      <vt:lpstr>Montserrat Black</vt:lpstr>
      <vt:lpstr>Arial</vt:lpstr>
      <vt:lpstr>Bahnschrift Light Condensed</vt:lpstr>
      <vt:lpstr>Montserrat ExtraBold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test</dc:creator>
  <cp:lastModifiedBy>Eko Wibowo</cp:lastModifiedBy>
  <cp:revision>7</cp:revision>
  <dcterms:modified xsi:type="dcterms:W3CDTF">2024-03-12T07:47:56Z</dcterms:modified>
</cp:coreProperties>
</file>